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96" r:id="rId2"/>
    <p:sldId id="295" r:id="rId3"/>
    <p:sldId id="297" r:id="rId4"/>
    <p:sldId id="301" r:id="rId5"/>
    <p:sldId id="257" r:id="rId6"/>
    <p:sldId id="278" r:id="rId7"/>
    <p:sldId id="303" r:id="rId8"/>
    <p:sldId id="258" r:id="rId9"/>
    <p:sldId id="269" r:id="rId10"/>
    <p:sldId id="266" r:id="rId11"/>
    <p:sldId id="260" r:id="rId12"/>
    <p:sldId id="284" r:id="rId13"/>
    <p:sldId id="291" r:id="rId14"/>
    <p:sldId id="292" r:id="rId15"/>
    <p:sldId id="261" r:id="rId16"/>
    <p:sldId id="271" r:id="rId17"/>
    <p:sldId id="286" r:id="rId18"/>
    <p:sldId id="290" r:id="rId19"/>
    <p:sldId id="283" r:id="rId20"/>
    <p:sldId id="277" r:id="rId21"/>
    <p:sldId id="285" r:id="rId22"/>
    <p:sldId id="280" r:id="rId23"/>
    <p:sldId id="262" r:id="rId24"/>
    <p:sldId id="263"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65" d="100"/>
          <a:sy n="65"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99490-9151-491D-92A5-ECDF0DB8A124}"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DAE12-9762-4779-9B19-E9A53446C687}" type="slidenum">
              <a:rPr lang="en-US" smtClean="0"/>
              <a:t>‹#›</a:t>
            </a:fld>
            <a:endParaRPr lang="en-US"/>
          </a:p>
        </p:txBody>
      </p:sp>
    </p:spTree>
    <p:extLst>
      <p:ext uri="{BB962C8B-B14F-4D97-AF65-F5344CB8AC3E}">
        <p14:creationId xmlns:p14="http://schemas.microsoft.com/office/powerpoint/2010/main" val="88387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429382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C6A4C-EB4C-474D-815D-56894D0E8487}"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158712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104364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4269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1451812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1507271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3588701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22115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348216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282050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279849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C6A4C-EB4C-474D-815D-56894D0E8487}"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185193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C6A4C-EB4C-474D-815D-56894D0E8487}"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354481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57940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350757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56C6A4C-EB4C-474D-815D-56894D0E8487}" type="datetimeFigureOut">
              <a:rPr lang="en-US" smtClean="0"/>
              <a:t>9/17/2024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368091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C6A4C-EB4C-474D-815D-56894D0E8487}"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3F03-0A58-432B-B2CE-B09065DD9B9A}" type="slidenum">
              <a:rPr lang="en-US" smtClean="0"/>
              <a:t>‹#›</a:t>
            </a:fld>
            <a:endParaRPr lang="en-US"/>
          </a:p>
        </p:txBody>
      </p:sp>
    </p:spTree>
    <p:extLst>
      <p:ext uri="{BB962C8B-B14F-4D97-AF65-F5344CB8AC3E}">
        <p14:creationId xmlns:p14="http://schemas.microsoft.com/office/powerpoint/2010/main" val="132707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C6A4C-EB4C-474D-815D-56894D0E8487}" type="datetimeFigureOut">
              <a:rPr lang="en-US" smtClean="0"/>
              <a:t>9/17/2024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0073F03-0A58-432B-B2CE-B09065DD9B9A}" type="slidenum">
              <a:rPr lang="en-US" smtClean="0"/>
              <a:t>‹#›</a:t>
            </a:fld>
            <a:endParaRPr lang="en-US"/>
          </a:p>
        </p:txBody>
      </p:sp>
    </p:spTree>
    <p:extLst>
      <p:ext uri="{BB962C8B-B14F-4D97-AF65-F5344CB8AC3E}">
        <p14:creationId xmlns:p14="http://schemas.microsoft.com/office/powerpoint/2010/main" val="288199685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izfyYYXCLjY?t=348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evolutionnews.org/2023/07/the-other-unsolved-problem-of-evolutio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NEyFUB7vtJw?t=845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evolutionnews.org/2022/07/donate-darwinism-for-a-tax-credit-evolutionists-admit-their-fields-failur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evolutionnews.org/2020/02/aquatic-bladderworts-michael-behes-irreducibly-complex-mousetrap-in-nature/"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evolutionnews.org/2020/02/aquatic-bladderworts-michael-behes-irreducibly-complex-mousetrap-in-nature/"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izfyYYXCLjY?t=510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m82PmE6oASo?t=0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th.utep.edu/Faculty/sewell/articles/beginning.html" TargetMode="External"/><Relationship Id="rId2" Type="http://schemas.openxmlformats.org/officeDocument/2006/relationships/hyperlink" Target="https://www.youtube.com/playlist?list=PLK4cQ1zb91KPsgkepd0XByD5cswEWzyS6" TargetMode="External"/><Relationship Id="rId1" Type="http://schemas.openxmlformats.org/officeDocument/2006/relationships/slideLayout" Target="../slideLayouts/slideLayout6.xml"/><Relationship Id="rId4" Type="http://schemas.openxmlformats.org/officeDocument/2006/relationships/hyperlink" Target="https://math.utep.edu/Faculty/sewell/articles/summary.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4OQSvAwyD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izfyYYXCLjY?t=0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EE76nwimuT0?t=0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volutionnews.org/2023/12/despite-fine-tuning-roger-penrose-is-agnostic-about-intelligent-design/" TargetMode="External"/><Relationship Id="rId2" Type="http://schemas.openxmlformats.org/officeDocument/2006/relationships/hyperlink" Target="https://youtu.be/OBAbjE-WOJo?t=4s" TargetMode="External"/><Relationship Id="rId1" Type="http://schemas.openxmlformats.org/officeDocument/2006/relationships/slideLayout" Target="../slideLayouts/slideLayout7.xml"/><Relationship Id="rId4" Type="http://schemas.openxmlformats.org/officeDocument/2006/relationships/hyperlink" Target="https://evolutionnews.org/2023/12/more-on-roger-penrose-and-fine-tun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youtu.be/fC3YMCADEdQ?t=1552s" TargetMode="External"/><Relationship Id="rId2" Type="http://schemas.openxmlformats.org/officeDocument/2006/relationships/hyperlink" Target="http://doi.org/10.1093/oso/9780190842215.003.0006" TargetMode="External"/><Relationship Id="rId1" Type="http://schemas.openxmlformats.org/officeDocument/2006/relationships/slideLayout" Target="../slideLayouts/slideLayout7.xml"/><Relationship Id="rId4" Type="http://schemas.openxmlformats.org/officeDocument/2006/relationships/hyperlink" Target="https://evolutionnews.org/2023/10/electronic-technology-shows-foresight-in-nature/"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youtu.be/NEyFUB7vtJw?t=0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 person's face in front of a blue and yellow background&#10;&#10;Description automatically generated">
            <a:extLst>
              <a:ext uri="{FF2B5EF4-FFF2-40B4-BE49-F238E27FC236}">
                <a16:creationId xmlns:a16="http://schemas.microsoft.com/office/drawing/2014/main" id="{0A74B331-4A71-63AF-8408-99C7C92162B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5834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9A3E9-77E6-AEE9-9325-F21D5A530371}"/>
              </a:ext>
            </a:extLst>
          </p:cNvPr>
          <p:cNvSpPr txBox="1"/>
          <p:nvPr/>
        </p:nvSpPr>
        <p:spPr>
          <a:xfrm>
            <a:off x="1125416" y="1519312"/>
            <a:ext cx="9706707" cy="4524315"/>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These forces are very cleverly designed, and probably are clever enough to explain chemistry and stars and everything that has happened on other planets, but here are the three problems science must solve to explain how human civilization developed on Earth without </a:t>
            </a:r>
            <a:r>
              <a:rPr lang="en-US" sz="3200" dirty="0">
                <a:latin typeface="Times New Roman" panose="02020603050405020304" pitchFamily="18" charset="0"/>
                <a:ea typeface="Times New Roman" panose="02020603050405020304" pitchFamily="18" charset="0"/>
              </a:rPr>
              <a:t>further</a:t>
            </a:r>
            <a:r>
              <a:rPr lang="en-US" sz="3200" dirty="0">
                <a:effectLst/>
                <a:latin typeface="Times New Roman" panose="02020603050405020304" pitchFamily="18" charset="0"/>
                <a:ea typeface="Times New Roman" panose="02020603050405020304" pitchFamily="18" charset="0"/>
              </a:rPr>
              <a:t> help from </a:t>
            </a:r>
            <a:r>
              <a:rPr lang="en-US" sz="3200" dirty="0">
                <a:latin typeface="Times New Roman" panose="02020603050405020304" pitchFamily="18" charset="0"/>
                <a:ea typeface="Times New Roman" panose="02020603050405020304" pitchFamily="18" charset="0"/>
              </a:rPr>
              <a:t>this Creator</a:t>
            </a:r>
            <a:r>
              <a:rPr lang="en-US" sz="3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endParaRPr lang="en-US" sz="32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hlinkClick r:id="rId2"/>
              </a:rPr>
              <a:t>Video: A Summary... (points 3,4,5)</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latin typeface="Times New Roman" panose="02020603050405020304" pitchFamily="18" charset="0"/>
                <a:ea typeface="Times New Roman" panose="02020603050405020304" pitchFamily="18" charset="0"/>
              </a:rPr>
              <a:t>(English, Spanish </a:t>
            </a:r>
            <a:r>
              <a:rPr lang="en-US" sz="3200">
                <a:latin typeface="Times New Roman" panose="02020603050405020304" pitchFamily="18" charset="0"/>
                <a:ea typeface="Times New Roman" panose="02020603050405020304" pitchFamily="18" charset="0"/>
              </a:rPr>
              <a:t>and Polish subtitles</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942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7EC0C-CEFC-5070-6B30-CAE445449E31}"/>
              </a:ext>
            </a:extLst>
          </p:cNvPr>
          <p:cNvSpPr txBox="1"/>
          <p:nvPr/>
        </p:nvSpPr>
        <p:spPr>
          <a:xfrm>
            <a:off x="436098" y="759656"/>
            <a:ext cx="11211951" cy="4031873"/>
          </a:xfrm>
          <a:prstGeom prst="rect">
            <a:avLst/>
          </a:prstGeom>
          <a:noFill/>
        </p:spPr>
        <p:txBody>
          <a:bodyPr wrap="square">
            <a:spAutoFit/>
          </a:bodyPr>
          <a:lstStyle/>
          <a:p>
            <a:pPr marL="514350" marR="0" indent="-514350">
              <a:spcBef>
                <a:spcPts val="0"/>
              </a:spcBef>
              <a:spcAft>
                <a:spcPts val="0"/>
              </a:spcAft>
              <a:buAutoNum type="alphaLcPeriod"/>
            </a:pPr>
            <a:r>
              <a:rPr lang="en-US" sz="3200" b="1" dirty="0">
                <a:effectLst/>
                <a:latin typeface="Times New Roman" panose="02020603050405020304" pitchFamily="18" charset="0"/>
                <a:ea typeface="Times New Roman" panose="02020603050405020304" pitchFamily="18" charset="0"/>
              </a:rPr>
              <a:t>The origin of life:  </a:t>
            </a:r>
            <a:r>
              <a:rPr lang="en-US" sz="3200" dirty="0">
                <a:effectLst/>
                <a:latin typeface="Times New Roman" panose="02020603050405020304" pitchFamily="18" charset="0"/>
                <a:ea typeface="Times New Roman" panose="02020603050405020304" pitchFamily="18" charset="0"/>
              </a:rPr>
              <a:t>Science still cannot explain the origin of life.   (The debate between James Tour and OOL researchers is over whether or not we are “clueless” about the origin of life!) The first life must have formed by chance chemical processes, but even with all our advanced technology we are still not close to creating human-engineered self-replicating machines.   </a:t>
            </a:r>
          </a:p>
          <a:p>
            <a:pPr marL="514350" marR="0" indent="-514350">
              <a:spcBef>
                <a:spcPts val="0"/>
              </a:spcBef>
              <a:spcAft>
                <a:spcPts val="0"/>
              </a:spcAft>
              <a:buAutoNum type="alphaLcPeriod"/>
            </a:pPr>
            <a:endParaRPr lang="en-US" sz="32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320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hlinkClick r:id="rId2"/>
              </a:rPr>
              <a:t>BioCosmos</a:t>
            </a:r>
            <a:r>
              <a:rPr lang="en-US" sz="3200" dirty="0">
                <a:latin typeface="Times New Roman" panose="02020603050405020304" pitchFamily="18" charset="0"/>
                <a:ea typeface="Times New Roman" panose="02020603050405020304" pitchFamily="18" charset="0"/>
                <a:hlinkClick r:id="rId2"/>
              </a:rPr>
              <a:t> article</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75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3D03A84-1C78-6BBC-01B1-2C1C6DE6D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77504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7B77628-51D9-A2D3-EAA4-85BBAD705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37263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348293D-9057-62B0-1F7D-CEE651484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03557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6085B-E152-8B27-140A-A879333B0069}"/>
              </a:ext>
            </a:extLst>
          </p:cNvPr>
          <p:cNvSpPr txBox="1"/>
          <p:nvPr/>
        </p:nvSpPr>
        <p:spPr>
          <a:xfrm>
            <a:off x="1069145" y="844062"/>
            <a:ext cx="9748909" cy="6032421"/>
          </a:xfrm>
          <a:prstGeom prst="rect">
            <a:avLst/>
          </a:prstGeom>
          <a:noFill/>
        </p:spPr>
        <p:txBody>
          <a:bodyPr wrap="square">
            <a:spAutoFit/>
          </a:bodyPr>
          <a:lstStyle/>
          <a:p>
            <a:pPr marL="514350" indent="-514350">
              <a:buFont typeface="+mj-lt"/>
              <a:buAutoNum type="alphaLcPeriod" startAt="2"/>
            </a:pPr>
            <a:r>
              <a:rPr lang="en-US" sz="2800" b="1" dirty="0">
                <a:effectLst/>
                <a:latin typeface="Times New Roman" panose="02020603050405020304" pitchFamily="18" charset="0"/>
                <a:ea typeface="Times New Roman" panose="02020603050405020304" pitchFamily="18" charset="0"/>
              </a:rPr>
              <a:t>The evolution from the first life form to complex animals</a:t>
            </a:r>
            <a:r>
              <a:rPr lang="en-US" sz="2800" dirty="0">
                <a:effectLst/>
                <a:latin typeface="Times New Roman" panose="02020603050405020304" pitchFamily="18" charset="0"/>
                <a:ea typeface="Times New Roman" panose="02020603050405020304" pitchFamily="18" charset="0"/>
              </a:rPr>
              <a:t>:  Darwin’s implausible explanation for evolution becomes even more implausible with each new biological and biochemical discovery.   It is still popular today only because of  “Le Conte’s axiom” and the fact that evolution doesn’t look like the way we think </a:t>
            </a:r>
            <a:r>
              <a:rPr lang="en-US" sz="2800" dirty="0">
                <a:latin typeface="Times New Roman" panose="02020603050405020304" pitchFamily="18" charset="0"/>
                <a:ea typeface="Times New Roman" panose="02020603050405020304" pitchFamily="18" charset="0"/>
              </a:rPr>
              <a:t>a Creator</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should</a:t>
            </a:r>
            <a:r>
              <a:rPr lang="en-US" sz="2800" dirty="0">
                <a:effectLst/>
                <a:latin typeface="Times New Roman" panose="02020603050405020304" pitchFamily="18" charset="0"/>
                <a:ea typeface="Times New Roman" panose="02020603050405020304" pitchFamily="18" charset="0"/>
              </a:rPr>
              <a:t> have designed things</a:t>
            </a:r>
            <a:r>
              <a:rPr lang="en-US" sz="2800" dirty="0">
                <a:latin typeface="Times New Roman" panose="02020603050405020304" pitchFamily="18" charset="0"/>
                <a:ea typeface="Times New Roman" panose="02020603050405020304" pitchFamily="18" charset="0"/>
              </a:rPr>
              <a:t>.  But the fossil record does</a:t>
            </a:r>
            <a:r>
              <a:rPr lang="en-US" sz="2800" dirty="0">
                <a:effectLst/>
                <a:latin typeface="Times New Roman" panose="02020603050405020304" pitchFamily="18" charset="0"/>
                <a:ea typeface="Times New Roman" panose="02020603050405020304" pitchFamily="18" charset="0"/>
              </a:rPr>
              <a:t> look a lot like the development of human </a:t>
            </a:r>
            <a:r>
              <a:rPr lang="en-US" sz="2800" dirty="0">
                <a:latin typeface="Times New Roman" panose="02020603050405020304" pitchFamily="18" charset="0"/>
                <a:ea typeface="Times New Roman" panose="02020603050405020304" pitchFamily="18" charset="0"/>
              </a:rPr>
              <a:t>technology</a:t>
            </a:r>
            <a:r>
              <a:rPr lang="en-US" sz="2800" dirty="0">
                <a:effectLst/>
                <a:latin typeface="Times New Roman" panose="02020603050405020304" pitchFamily="18" charset="0"/>
                <a:ea typeface="Times New Roman" panose="02020603050405020304" pitchFamily="18" charset="0"/>
              </a:rPr>
              <a:t>, with obvious similarities between each new invention and previous designs, but with large gaps where major new features appear.</a:t>
            </a:r>
          </a:p>
          <a:p>
            <a:pPr marL="457200" marR="0" indent="-457200">
              <a:spcBef>
                <a:spcPts val="0"/>
              </a:spcBef>
              <a:spcAft>
                <a:spcPts val="0"/>
              </a:spcAft>
              <a:buFont typeface="+mj-lt"/>
              <a:buAutoNum type="alphaLcPeriod" startAt="2"/>
            </a:pP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hlinkClick r:id="rId2"/>
              </a:rPr>
              <a:t>Why Evolution is Different, part II (14:05-end)</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latin typeface="Times New Roman" panose="02020603050405020304" pitchFamily="18" charset="0"/>
                <a:ea typeface="Times New Roman" panose="02020603050405020304" pitchFamily="18" charset="0"/>
              </a:rPr>
              <a:t>(English, Spanish, Polish and Dutch subtitles)</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229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6085B-E152-8B27-140A-A879333B0069}"/>
              </a:ext>
            </a:extLst>
          </p:cNvPr>
          <p:cNvSpPr txBox="1"/>
          <p:nvPr/>
        </p:nvSpPr>
        <p:spPr>
          <a:xfrm>
            <a:off x="1069145" y="844062"/>
            <a:ext cx="9748909" cy="4770537"/>
          </a:xfrm>
          <a:prstGeom prst="rect">
            <a:avLst/>
          </a:prstGeom>
          <a:noFill/>
        </p:spPr>
        <p:txBody>
          <a:bodyPr wrap="square">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There are large gaps in the fossil record where major new features appear, for the same reasons that there are large gaps in the history of human technology where major new features appear: gradual development of the new organs and new systems of organs that gave rise to new orders, classes and phyla would require the development of new but not yet useful features.  So, Darwinism could not explain the development of these new features even if they did appear gradually</a:t>
            </a:r>
            <a:r>
              <a:rPr lang="en-US" sz="2400" dirty="0">
                <a:latin typeface="Times New Roman" panose="02020603050405020304" pitchFamily="18" charset="0"/>
                <a:ea typeface="Times New Roman" panose="02020603050405020304" pitchFamily="18" charset="0"/>
              </a:rPr>
              <a:t>, and they don’t.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hlinkClick r:id="rId2"/>
              </a:rPr>
              <a:t>2022 article in </a:t>
            </a:r>
            <a:r>
              <a:rPr lang="en-US" sz="2800" i="1" dirty="0">
                <a:effectLst/>
                <a:latin typeface="Times New Roman" panose="02020603050405020304" pitchFamily="18" charset="0"/>
                <a:ea typeface="Times New Roman" panose="02020603050405020304" pitchFamily="18" charset="0"/>
                <a:hlinkClick r:id="rId2"/>
              </a:rPr>
              <a:t>The Guardian</a:t>
            </a:r>
            <a:r>
              <a:rPr lang="en-US" sz="2800" i="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“This classic idea of gradual change, one happy accident at a time, has so far fallen flat.”</a:t>
            </a:r>
          </a:p>
        </p:txBody>
      </p:sp>
    </p:spTree>
    <p:extLst>
      <p:ext uri="{BB962C8B-B14F-4D97-AF65-F5344CB8AC3E}">
        <p14:creationId xmlns:p14="http://schemas.microsoft.com/office/powerpoint/2010/main" val="9394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9C88C43D-0894-2A07-EF64-F47899F6B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99845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2AA7B9F-78DF-5CA5-840D-731B19C50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49365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4F9C-DEF5-9921-8146-8472F04C44D1}"/>
              </a:ext>
            </a:extLst>
          </p:cNvPr>
          <p:cNvSpPr>
            <a:spLocks noGrp="1"/>
          </p:cNvSpPr>
          <p:nvPr>
            <p:ph type="title"/>
          </p:nvPr>
        </p:nvSpPr>
        <p:spPr>
          <a:xfrm>
            <a:off x="450166" y="4206241"/>
            <a:ext cx="9530447" cy="520506"/>
          </a:xfrm>
        </p:spPr>
        <p:txBody>
          <a:bodyPr>
            <a:normAutofit/>
          </a:bodyPr>
          <a:lstStyle/>
          <a:p>
            <a:r>
              <a:rPr lang="en-US" dirty="0">
                <a:solidFill>
                  <a:srgbClr val="FFFF00"/>
                </a:solidFill>
              </a:rPr>
              <a:t>Carnivorous </a:t>
            </a:r>
            <a:r>
              <a:rPr lang="en-US">
                <a:solidFill>
                  <a:srgbClr val="FFFF00"/>
                </a:solidFill>
              </a:rPr>
              <a:t>Plant Example</a:t>
            </a:r>
            <a:endParaRPr lang="en-US" dirty="0">
              <a:solidFill>
                <a:srgbClr val="FFFF00"/>
              </a:solidFill>
            </a:endParaRPr>
          </a:p>
        </p:txBody>
      </p:sp>
      <p:pic>
        <p:nvPicPr>
          <p:cNvPr id="6" name="Picture Placeholder 5" descr="A diagram of a green animal&#10;&#10;Description automatically generated">
            <a:extLst>
              <a:ext uri="{FF2B5EF4-FFF2-40B4-BE49-F238E27FC236}">
                <a16:creationId xmlns:a16="http://schemas.microsoft.com/office/drawing/2014/main" id="{078BEF6F-D393-374F-2D02-A827A3410ED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849" b="4849"/>
          <a:stretch>
            <a:fillRect/>
          </a:stretch>
        </p:blipFill>
        <p:spPr>
          <a:xfrm>
            <a:off x="957263" y="236538"/>
            <a:ext cx="7525555" cy="3814957"/>
          </a:xfrm>
        </p:spPr>
      </p:pic>
      <p:sp>
        <p:nvSpPr>
          <p:cNvPr id="4" name="Text Placeholder 3">
            <a:extLst>
              <a:ext uri="{FF2B5EF4-FFF2-40B4-BE49-F238E27FC236}">
                <a16:creationId xmlns:a16="http://schemas.microsoft.com/office/drawing/2014/main" id="{110335D1-16B7-645C-5BBB-7A7797F7522D}"/>
              </a:ext>
            </a:extLst>
          </p:cNvPr>
          <p:cNvSpPr>
            <a:spLocks noGrp="1"/>
          </p:cNvSpPr>
          <p:nvPr>
            <p:ph type="body" sz="half" idx="2"/>
          </p:nvPr>
        </p:nvSpPr>
        <p:spPr>
          <a:xfrm>
            <a:off x="450166" y="4726747"/>
            <a:ext cx="10888394" cy="1392700"/>
          </a:xfrm>
        </p:spPr>
        <p:txBody>
          <a:bodyPr>
            <a:normAutofit lnSpcReduction="10000"/>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The aquatic bladderworts are delicate herbs that bear bladder-like traps 5mm or less in diameter. These traps have trigger hairs attached to a valve-like door which normally keeps the trap tightly closed. The sides of the trap are compressed under tension, but when a small form of animal life touches one of the trigger hairs the valve opens, the bladder suddenly expands, and the animal is sucked into the trap. The door closes at once, and in about 20 minutes the trap is set ready for another victim. ---</a:t>
            </a:r>
            <a:r>
              <a:rPr lang="en-US" sz="1800" i="1" dirty="0">
                <a:effectLst/>
                <a:latin typeface="Cambria" panose="02040503050406030204" pitchFamily="18" charset="0"/>
                <a:ea typeface="MS Mincho" panose="02020609040205080304" pitchFamily="49" charset="-128"/>
                <a:cs typeface="Times New Roman" panose="02020603050405020304" pitchFamily="18" charset="0"/>
              </a:rPr>
              <a:t>Plants and Environment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1947.</a:t>
            </a:r>
          </a:p>
          <a:p>
            <a:endParaRPr lang="en-US" dirty="0"/>
          </a:p>
        </p:txBody>
      </p:sp>
    </p:spTree>
    <p:extLst>
      <p:ext uri="{BB962C8B-B14F-4D97-AF65-F5344CB8AC3E}">
        <p14:creationId xmlns:p14="http://schemas.microsoft.com/office/powerpoint/2010/main" val="13662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9AA7398-DFEC-4CD6-8604-FAD4EEDAF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47237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AD1A-3F40-6C88-860E-E0B44B4CB128}"/>
              </a:ext>
            </a:extLst>
          </p:cNvPr>
          <p:cNvSpPr>
            <a:spLocks noGrp="1"/>
          </p:cNvSpPr>
          <p:nvPr>
            <p:ph type="title"/>
          </p:nvPr>
        </p:nvSpPr>
        <p:spPr>
          <a:xfrm>
            <a:off x="759655" y="1575581"/>
            <a:ext cx="10578905" cy="3756073"/>
          </a:xfrm>
        </p:spPr>
        <p:txBody>
          <a:bodyPr/>
          <a:lstStyle/>
          <a:p>
            <a:r>
              <a:rPr lang="en-US" sz="2800" dirty="0"/>
              <a:t>Irreducible complexity is ubiquitous in living things, the carnivorous plants are special only in that:</a:t>
            </a:r>
            <a:br>
              <a:rPr lang="en-US" sz="2800" dirty="0"/>
            </a:br>
            <a:br>
              <a:rPr lang="en-US" sz="2800" dirty="0"/>
            </a:br>
            <a:r>
              <a:rPr lang="en-US" sz="2800" dirty="0"/>
              <a:t>“…it appears to be hard </a:t>
            </a:r>
            <a:r>
              <a:rPr lang="en-US" sz="2800" b="1" i="1" dirty="0">
                <a:solidFill>
                  <a:schemeClr val="accent3"/>
                </a:solidFill>
              </a:rPr>
              <a:t>even to imagine </a:t>
            </a:r>
            <a:r>
              <a:rPr lang="en-US" sz="2800" dirty="0"/>
              <a:t>clearcut selective advantages for all the thousands of postulated intermediate steps in a gradual scenario…for the origin of the complex carnivorous plant structures examined above.”—</a:t>
            </a:r>
            <a:r>
              <a:rPr lang="en-US" sz="2800" dirty="0">
                <a:hlinkClick r:id="rId2"/>
              </a:rPr>
              <a:t>L</a:t>
            </a:r>
            <a:r>
              <a:rPr lang="az-Cyrl-AZ" sz="2800" dirty="0">
                <a:latin typeface="Cambria" panose="02040503050406030204" pitchFamily="18" charset="0"/>
                <a:ea typeface="Cambria" panose="02040503050406030204" pitchFamily="18" charset="0"/>
                <a:hlinkClick r:id="rId2"/>
              </a:rPr>
              <a:t>ӧ</a:t>
            </a:r>
            <a:r>
              <a:rPr lang="en-US" sz="2800" dirty="0" err="1">
                <a:hlinkClick r:id="rId2"/>
              </a:rPr>
              <a:t>nnig</a:t>
            </a:r>
            <a:r>
              <a:rPr lang="en-US" sz="2800" dirty="0">
                <a:hlinkClick r:id="rId2"/>
              </a:rPr>
              <a:t> and Becker</a:t>
            </a:r>
            <a:endParaRPr lang="en-US" sz="2800" dirty="0"/>
          </a:p>
        </p:txBody>
      </p:sp>
    </p:spTree>
    <p:extLst>
      <p:ext uri="{BB962C8B-B14F-4D97-AF65-F5344CB8AC3E}">
        <p14:creationId xmlns:p14="http://schemas.microsoft.com/office/powerpoint/2010/main" val="252673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48DECC4-BDEA-D9FB-5621-03F3C859A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38287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AD1A-3F40-6C88-860E-E0B44B4CB128}"/>
              </a:ext>
            </a:extLst>
          </p:cNvPr>
          <p:cNvSpPr>
            <a:spLocks noGrp="1"/>
          </p:cNvSpPr>
          <p:nvPr>
            <p:ph type="title"/>
          </p:nvPr>
        </p:nvSpPr>
        <p:spPr>
          <a:xfrm>
            <a:off x="604911" y="604911"/>
            <a:ext cx="10874326" cy="5233181"/>
          </a:xfrm>
        </p:spPr>
        <p:txBody>
          <a:bodyPr/>
          <a:lstStyle/>
          <a:p>
            <a:r>
              <a:rPr lang="en-US" sz="2400" dirty="0">
                <a:effectLst/>
                <a:latin typeface="Cambria" panose="02040503050406030204" pitchFamily="18" charset="0"/>
                <a:ea typeface="MS Mincho" panose="02020609040205080304" pitchFamily="49" charset="-128"/>
                <a:cs typeface="Times New Roman" panose="02020603050405020304" pitchFamily="18" charset="0"/>
              </a:rPr>
              <a:t>"[quoting </a:t>
            </a:r>
            <a:r>
              <a:rPr lang="en-US" sz="2400" dirty="0" err="1">
                <a:effectLst/>
                <a:latin typeface="Cambria" panose="02040503050406030204" pitchFamily="18" charset="0"/>
                <a:ea typeface="MS Mincho" panose="02020609040205080304" pitchFamily="49" charset="-128"/>
                <a:cs typeface="Times New Roman" panose="02020603050405020304" pitchFamily="18" charset="0"/>
              </a:rPr>
              <a:t>Nachtwey</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 1959] 'Even a perfect suction trap displaying the astonishing ability to rapidly catch animals would have no advantage in the struggle for life because the prey would not be digested. Conversely, the production of highly effective digestive juices would be of no avail for the tip of a leaf as long as it could not capture the prey, which is absolutely necessary. But even if suction trap and digestive juices cooperated, nothing would be gained in the struggle for life. The dissolved proteins must also be absorbed and metabolized to species-specific proteins. The formation of the suction trap requires the perfect cooperation of many different genes and developmental factors. At the end a benefit is reached in the struggle for life, but not by any evolutionary stage.' </a:t>
            </a:r>
            <a:r>
              <a:rPr lang="en-US" sz="2400" dirty="0" err="1">
                <a:effectLst/>
                <a:latin typeface="Cambria" panose="02040503050406030204" pitchFamily="18" charset="0"/>
                <a:ea typeface="MS Mincho" panose="02020609040205080304" pitchFamily="49" charset="-128"/>
                <a:cs typeface="Times New Roman" panose="02020603050405020304" pitchFamily="18" charset="0"/>
              </a:rPr>
              <a:t>Nachtwey</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 concluded that none of the contemporary evolutionary theories was able to answer these questions, proposing that the answer might lie outside the present scientific paradigms."</a:t>
            </a:r>
            <a:r>
              <a:rPr lang="en-US" sz="2800" dirty="0"/>
              <a:t>—</a:t>
            </a:r>
            <a:r>
              <a:rPr lang="en-US" sz="2400" dirty="0">
                <a:hlinkClick r:id="rId2"/>
              </a:rPr>
              <a:t>L</a:t>
            </a:r>
            <a:r>
              <a:rPr lang="az-Cyrl-AZ" sz="2400" dirty="0">
                <a:latin typeface="Cambria" panose="02040503050406030204" pitchFamily="18" charset="0"/>
                <a:ea typeface="Cambria" panose="02040503050406030204" pitchFamily="18" charset="0"/>
                <a:hlinkClick r:id="rId2"/>
              </a:rPr>
              <a:t>ӧ</a:t>
            </a:r>
            <a:r>
              <a:rPr lang="en-US" sz="2400" dirty="0" err="1">
                <a:hlinkClick r:id="rId2"/>
              </a:rPr>
              <a:t>nnig</a:t>
            </a:r>
            <a:r>
              <a:rPr lang="en-US" sz="2400" dirty="0">
                <a:hlinkClick r:id="rId2"/>
              </a:rPr>
              <a:t> and Becker</a:t>
            </a:r>
            <a:endParaRPr lang="en-US" sz="2400" dirty="0"/>
          </a:p>
        </p:txBody>
      </p:sp>
    </p:spTree>
    <p:extLst>
      <p:ext uri="{BB962C8B-B14F-4D97-AF65-F5344CB8AC3E}">
        <p14:creationId xmlns:p14="http://schemas.microsoft.com/office/powerpoint/2010/main" val="218442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EB59CC-A720-4A13-1389-673F08F4F1D7}"/>
              </a:ext>
            </a:extLst>
          </p:cNvPr>
          <p:cNvSpPr txBox="1"/>
          <p:nvPr/>
        </p:nvSpPr>
        <p:spPr>
          <a:xfrm>
            <a:off x="1153551" y="984738"/>
            <a:ext cx="10367889" cy="5509200"/>
          </a:xfrm>
          <a:prstGeom prst="rect">
            <a:avLst/>
          </a:prstGeom>
          <a:noFill/>
        </p:spPr>
        <p:txBody>
          <a:bodyPr wrap="square">
            <a:spAutoFit/>
          </a:bodyPr>
          <a:lstStyle/>
          <a:p>
            <a:pPr marL="514350" marR="0" indent="-514350">
              <a:spcBef>
                <a:spcPts val="0"/>
              </a:spcBef>
              <a:spcAft>
                <a:spcPts val="0"/>
              </a:spcAft>
              <a:buAutoNum type="alphaLcPeriod" startAt="3"/>
            </a:pPr>
            <a:r>
              <a:rPr lang="en-US" sz="3200" b="1" dirty="0">
                <a:effectLst/>
                <a:latin typeface="Cambria" panose="02040503050406030204" pitchFamily="18" charset="0"/>
                <a:ea typeface="MS Mincho" panose="02020609040205080304" pitchFamily="49" charset="-128"/>
                <a:cs typeface="Times New Roman" panose="02020603050405020304" pitchFamily="18" charset="0"/>
              </a:rPr>
              <a:t>The origin of intelligent, conscious humans:   </a:t>
            </a:r>
            <a:r>
              <a:rPr lang="en-US" sz="3200" dirty="0">
                <a:effectLst/>
                <a:latin typeface="Cambria" panose="02040503050406030204" pitchFamily="18" charset="0"/>
                <a:ea typeface="MS Mincho" panose="02020609040205080304" pitchFamily="49" charset="-128"/>
                <a:cs typeface="Times New Roman" panose="02020603050405020304" pitchFamily="18" charset="0"/>
              </a:rPr>
              <a:t>If you believe that humans are the result of a purely mechanical process such as natural selection of random mutations, you are forced to believe we are just machines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3200" dirty="0">
                <a:latin typeface="Cambria" panose="02040503050406030204" pitchFamily="18" charset="0"/>
                <a:ea typeface="MS Mincho" panose="02020609040205080304" pitchFamily="49" charset="-128"/>
                <a:cs typeface="Times New Roman" panose="02020603050405020304" pitchFamily="18" charset="0"/>
              </a:rPr>
              <a:t> But I am not just a machine, so e</a:t>
            </a:r>
            <a:r>
              <a:rPr lang="en-US" sz="3200" dirty="0">
                <a:effectLst/>
                <a:latin typeface="Cambria" panose="02040503050406030204" pitchFamily="18" charset="0"/>
                <a:ea typeface="MS Mincho" panose="02020609040205080304" pitchFamily="49" charset="-128"/>
                <a:cs typeface="Times New Roman" panose="02020603050405020304" pitchFamily="18" charset="0"/>
              </a:rPr>
              <a:t>ven if unintelligent forces </a:t>
            </a:r>
            <a:r>
              <a:rPr lang="en-US" sz="3200" i="1" dirty="0">
                <a:effectLst/>
                <a:latin typeface="Cambria" panose="02040503050406030204" pitchFamily="18" charset="0"/>
                <a:ea typeface="MS Mincho" panose="02020609040205080304" pitchFamily="49" charset="-128"/>
                <a:cs typeface="Times New Roman" panose="02020603050405020304" pitchFamily="18" charset="0"/>
              </a:rPr>
              <a:t>could</a:t>
            </a:r>
            <a:r>
              <a:rPr lang="en-US" sz="3200" dirty="0">
                <a:effectLst/>
                <a:latin typeface="Cambria" panose="02040503050406030204" pitchFamily="18" charset="0"/>
                <a:ea typeface="MS Mincho" panose="02020609040205080304" pitchFamily="49" charset="-128"/>
                <a:cs typeface="Times New Roman" panose="02020603050405020304" pitchFamily="18" charset="0"/>
              </a:rPr>
              <a:t> explain </a:t>
            </a:r>
            <a:r>
              <a:rPr lang="en-US" sz="3200" dirty="0">
                <a:latin typeface="Cambria" panose="02040503050406030204" pitchFamily="18" charset="0"/>
                <a:ea typeface="MS Mincho" panose="02020609040205080304" pitchFamily="49" charset="-128"/>
                <a:cs typeface="Times New Roman" panose="02020603050405020304" pitchFamily="18" charset="0"/>
              </a:rPr>
              <a:t>the appearance of complex animals</a:t>
            </a:r>
            <a:r>
              <a:rPr lang="en-US" sz="3200" dirty="0">
                <a:effectLst/>
                <a:latin typeface="Cambria" panose="02040503050406030204" pitchFamily="18" charset="0"/>
                <a:ea typeface="MS Mincho" panose="02020609040205080304" pitchFamily="49" charset="-128"/>
                <a:cs typeface="Times New Roman" panose="02020603050405020304" pitchFamily="18" charset="0"/>
              </a:rPr>
              <a:t>, these forces cannot explain how I got inside one of these animals.</a:t>
            </a:r>
          </a:p>
          <a:p>
            <a:pPr marR="0">
              <a:spcBef>
                <a:spcPts val="0"/>
              </a:spcBef>
              <a:spcAft>
                <a:spcPts val="0"/>
              </a:spcAft>
            </a:pPr>
            <a:endParaRPr lang="en-US" sz="3200" dirty="0">
              <a:latin typeface="Cambria" panose="02040503050406030204" pitchFamily="18" charset="0"/>
              <a:ea typeface="MS Mincho" panose="02020609040205080304" pitchFamily="49" charset="-128"/>
              <a:cs typeface="Times New Roman" panose="02020603050405020304" pitchFamily="18" charset="0"/>
            </a:endParaRPr>
          </a:p>
          <a:p>
            <a:pPr marR="0">
              <a:spcBef>
                <a:spcPts val="0"/>
              </a:spcBef>
              <a:spcAft>
                <a:spcPts val="0"/>
              </a:spcAft>
            </a:pPr>
            <a:r>
              <a:rPr lang="en-US" sz="3200" dirty="0">
                <a:effectLst/>
                <a:latin typeface="Cambria" panose="02040503050406030204" pitchFamily="18" charset="0"/>
                <a:ea typeface="MS Mincho" panose="02020609040205080304" pitchFamily="49" charset="-128"/>
                <a:cs typeface="Times New Roman" panose="02020603050405020304" pitchFamily="18" charset="0"/>
                <a:hlinkClick r:id="rId2"/>
              </a:rPr>
              <a:t>Video: A Summary ... (points 5-6)</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p>
            <a:pPr marR="0">
              <a:spcBef>
                <a:spcPts val="0"/>
              </a:spcBef>
              <a:spcAft>
                <a:spcPts val="0"/>
              </a:spcAft>
            </a:pPr>
            <a:r>
              <a:rPr lang="en-US" sz="3200" dirty="0">
                <a:latin typeface="Cambria" panose="02040503050406030204" pitchFamily="18" charset="0"/>
                <a:ea typeface="MS Mincho" panose="02020609040205080304" pitchFamily="49" charset="-128"/>
                <a:cs typeface="Times New Roman" panose="02020603050405020304" pitchFamily="18" charset="0"/>
              </a:rPr>
              <a:t>(English, Spanish and Polish subtitles)</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3989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28A69-487B-028E-7D5D-2C009F9E65AA}"/>
              </a:ext>
            </a:extLst>
          </p:cNvPr>
          <p:cNvSpPr txBox="1"/>
          <p:nvPr/>
        </p:nvSpPr>
        <p:spPr>
          <a:xfrm>
            <a:off x="576775" y="815926"/>
            <a:ext cx="9973994" cy="5509200"/>
          </a:xfrm>
          <a:prstGeom prst="rect">
            <a:avLst/>
          </a:prstGeom>
          <a:noFill/>
        </p:spPr>
        <p:txBody>
          <a:bodyPr wrap="square">
            <a:spAutoFit/>
          </a:bodyPr>
          <a:lstStyle/>
          <a:p>
            <a:pPr marL="0" marR="0">
              <a:spcBef>
                <a:spcPts val="0"/>
              </a:spcBef>
              <a:spcAft>
                <a:spcPts val="0"/>
              </a:spcAft>
            </a:pPr>
            <a:r>
              <a:rPr lang="en-US" sz="3200" dirty="0">
                <a:effectLst/>
                <a:latin typeface="Cambria" panose="02040503050406030204" pitchFamily="18" charset="0"/>
                <a:ea typeface="MS Mincho" panose="02020609040205080304" pitchFamily="49" charset="-128"/>
                <a:cs typeface="Times New Roman" panose="02020603050405020304" pitchFamily="18" charset="0"/>
              </a:rPr>
              <a:t>The universe had a beginning and since there were no natural causes before Nature came into existence, science cannot ever hope to explain this beginning.  (Note: if it is hard to believe the universe had a beginning, it is equally hard to believe it </a:t>
            </a:r>
            <a:r>
              <a:rPr lang="en-US" sz="3200" dirty="0">
                <a:latin typeface="Cambria" panose="02040503050406030204" pitchFamily="18" charset="0"/>
                <a:ea typeface="MS Mincho" panose="02020609040205080304" pitchFamily="49" charset="-128"/>
                <a:cs typeface="Times New Roman" panose="02020603050405020304" pitchFamily="18" charset="0"/>
              </a:rPr>
              <a:t>did not</a:t>
            </a:r>
            <a:r>
              <a:rPr lang="en-US" sz="3200" dirty="0">
                <a:effectLst/>
                <a:latin typeface="Cambria" panose="02040503050406030204" pitchFamily="18" charset="0"/>
                <a:ea typeface="MS Mincho" panose="02020609040205080304" pitchFamily="49" charset="-128"/>
                <a:cs typeface="Times New Roman" panose="02020603050405020304" pitchFamily="18" charset="0"/>
              </a:rPr>
              <a:t>.  For example, if it were infinitely old, shouldn’t all stars have burne</a:t>
            </a:r>
            <a:r>
              <a:rPr lang="en-US" sz="3200" dirty="0">
                <a:latin typeface="Cambria" panose="02040503050406030204" pitchFamily="18" charset="0"/>
                <a:ea typeface="MS Mincho" panose="02020609040205080304" pitchFamily="49" charset="-128"/>
                <a:cs typeface="Times New Roman" panose="02020603050405020304" pitchFamily="18" charset="0"/>
              </a:rPr>
              <a:t>d out long ago?   How long ago---a trillion years ago?   Why not long before that?)</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endParaRPr lang="en-US" sz="3200" dirty="0">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3200">
                <a:effectLst/>
                <a:latin typeface="Cambria" panose="02040503050406030204" pitchFamily="18" charset="0"/>
                <a:ea typeface="MS Mincho" panose="02020609040205080304" pitchFamily="49" charset="-128"/>
                <a:cs typeface="Times New Roman" panose="02020603050405020304" pitchFamily="18" charset="0"/>
                <a:hlinkClick r:id="rId2"/>
              </a:rPr>
              <a:t>The Big Bang (0-6:51)</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endParaRPr lang="en-US" sz="32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492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D8A4-3DB5-8428-F5EB-52D4CD419177}"/>
              </a:ext>
            </a:extLst>
          </p:cNvPr>
          <p:cNvSpPr>
            <a:spLocks noGrp="1"/>
          </p:cNvSpPr>
          <p:nvPr>
            <p:ph type="title"/>
          </p:nvPr>
        </p:nvSpPr>
        <p:spPr>
          <a:xfrm>
            <a:off x="646110" y="452717"/>
            <a:ext cx="11142615" cy="5371307"/>
          </a:xfrm>
        </p:spPr>
        <p:txBody>
          <a:bodyPr/>
          <a:lstStyle/>
          <a:p>
            <a:r>
              <a:rPr lang="en-US" dirty="0"/>
              <a:t>Other links:</a:t>
            </a:r>
            <a:br>
              <a:rPr lang="en-US" dirty="0"/>
            </a:br>
            <a:br>
              <a:rPr lang="en-US" dirty="0"/>
            </a:br>
            <a:r>
              <a:rPr lang="en-US" sz="3200" dirty="0">
                <a:hlinkClick r:id="rId2"/>
              </a:rPr>
              <a:t>Summer 2023 Class at Faith Lutheran Albuquerque</a:t>
            </a:r>
            <a:br>
              <a:rPr lang="en-US" sz="3200" dirty="0"/>
            </a:br>
            <a:br>
              <a:rPr lang="en-US" sz="3200" dirty="0"/>
            </a:br>
            <a:r>
              <a:rPr lang="en-US" sz="3200" dirty="0">
                <a:hlinkClick r:id="rId3"/>
              </a:rPr>
              <a:t>In the Beginning and Other Essays on Intelligent Design</a:t>
            </a:r>
            <a:br>
              <a:rPr lang="en-US" sz="3200" dirty="0"/>
            </a:br>
            <a:br>
              <a:rPr lang="en-US" sz="3200" dirty="0"/>
            </a:br>
            <a:r>
              <a:rPr lang="en-US" sz="2800" dirty="0">
                <a:hlinkClick r:id="rId4"/>
              </a:rPr>
              <a:t>https://math.utep.edu/Faculty/sewell/articles/summary.pptx</a:t>
            </a:r>
            <a:endParaRPr lang="en-US" sz="2800" dirty="0"/>
          </a:p>
        </p:txBody>
      </p:sp>
    </p:spTree>
    <p:extLst>
      <p:ext uri="{BB962C8B-B14F-4D97-AF65-F5344CB8AC3E}">
        <p14:creationId xmlns:p14="http://schemas.microsoft.com/office/powerpoint/2010/main" val="263555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9C91BB9-0B54-EB7F-293F-E9731CD75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62057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FDBF-17D6-BDE9-915C-FB7013CE49E3}"/>
              </a:ext>
            </a:extLst>
          </p:cNvPr>
          <p:cNvSpPr>
            <a:spLocks noGrp="1"/>
          </p:cNvSpPr>
          <p:nvPr>
            <p:ph type="title"/>
          </p:nvPr>
        </p:nvSpPr>
        <p:spPr>
          <a:xfrm>
            <a:off x="646111" y="452718"/>
            <a:ext cx="10664314" cy="1400530"/>
          </a:xfrm>
        </p:spPr>
        <p:txBody>
          <a:bodyPr/>
          <a:lstStyle/>
          <a:p>
            <a:r>
              <a:rPr lang="en-US" dirty="0">
                <a:hlinkClick r:id="rId2"/>
              </a:rPr>
              <a:t>A Mathematician’s View of Evolution</a:t>
            </a:r>
            <a:br>
              <a:rPr lang="en-US" dirty="0"/>
            </a:br>
            <a:r>
              <a:rPr lang="en-US" dirty="0"/>
              <a:t>(English and Spanish subtitles)</a:t>
            </a:r>
          </a:p>
        </p:txBody>
      </p:sp>
      <p:pic>
        <p:nvPicPr>
          <p:cNvPr id="5" name="Content Placeholder 4">
            <a:extLst>
              <a:ext uri="{FF2B5EF4-FFF2-40B4-BE49-F238E27FC236}">
                <a16:creationId xmlns:a16="http://schemas.microsoft.com/office/drawing/2014/main" id="{EB1C503D-E90C-E49F-3B83-DF2D6C45605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44960" y="1853247"/>
            <a:ext cx="8663977" cy="4871109"/>
          </a:xfrm>
        </p:spPr>
      </p:pic>
    </p:spTree>
    <p:extLst>
      <p:ext uri="{BB962C8B-B14F-4D97-AF65-F5344CB8AC3E}">
        <p14:creationId xmlns:p14="http://schemas.microsoft.com/office/powerpoint/2010/main" val="25548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88EBA-5D7E-5F17-2643-7B96F3B9C6C7}"/>
              </a:ext>
            </a:extLst>
          </p:cNvPr>
          <p:cNvSpPr txBox="1"/>
          <p:nvPr/>
        </p:nvSpPr>
        <p:spPr>
          <a:xfrm>
            <a:off x="478303" y="745588"/>
            <a:ext cx="11169746" cy="4524315"/>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The video “A Summary of the Evidence for Intelligent Design” begins with a short discussion of the “local fine-tuning” of conditions on Earth but then quickly moves to the more powerful evidence from the “global fine-tuning” of the laws and constants of physics and the initial conditions of our universe.</a:t>
            </a:r>
          </a:p>
          <a:p>
            <a:pPr marL="0" marR="0">
              <a:spcBef>
                <a:spcPts val="0"/>
              </a:spcBef>
              <a:spcAft>
                <a:spcPts val="0"/>
              </a:spcAft>
            </a:pPr>
            <a:endParaRPr lang="en-US" sz="32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hlinkClick r:id="rId2"/>
              </a:rPr>
              <a:t>Video: A Summary of the Evidence for ID (points 1,2)</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latin typeface="Times New Roman" panose="02020603050405020304" pitchFamily="18" charset="0"/>
                <a:ea typeface="Times New Roman" panose="02020603050405020304" pitchFamily="18" charset="0"/>
              </a:rPr>
              <a:t>(English, Spanish and Polish subtitles)</a:t>
            </a:r>
          </a:p>
        </p:txBody>
      </p:sp>
    </p:spTree>
    <p:extLst>
      <p:ext uri="{BB962C8B-B14F-4D97-AF65-F5344CB8AC3E}">
        <p14:creationId xmlns:p14="http://schemas.microsoft.com/office/powerpoint/2010/main" val="331972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88EBA-5D7E-5F17-2643-7B96F3B9C6C7}"/>
              </a:ext>
            </a:extLst>
          </p:cNvPr>
          <p:cNvSpPr txBox="1"/>
          <p:nvPr/>
        </p:nvSpPr>
        <p:spPr>
          <a:xfrm>
            <a:off x="478303" y="745588"/>
            <a:ext cx="11169746" cy="4031873"/>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There are many examples known of fine-tuning, but the</a:t>
            </a:r>
            <a:r>
              <a:rPr lang="en-US" sz="3200" dirty="0">
                <a:latin typeface="Times New Roman" panose="02020603050405020304" pitchFamily="18" charset="0"/>
                <a:ea typeface="Times New Roman" panose="02020603050405020304" pitchFamily="18" charset="0"/>
              </a:rPr>
              <a:t> most spectacular example was discovered</a:t>
            </a:r>
            <a:r>
              <a:rPr lang="en-US" sz="3200" dirty="0">
                <a:effectLst/>
                <a:latin typeface="Times New Roman" panose="02020603050405020304" pitchFamily="18" charset="0"/>
                <a:ea typeface="Times New Roman" panose="02020603050405020304" pitchFamily="18" charset="0"/>
              </a:rPr>
              <a:t> by Nobel prize winner Roger Penrose and </a:t>
            </a:r>
            <a:r>
              <a:rPr lang="en-US" sz="3200" dirty="0">
                <a:latin typeface="Times New Roman" panose="02020603050405020304" pitchFamily="18" charset="0"/>
                <a:ea typeface="Times New Roman" panose="02020603050405020304" pitchFamily="18" charset="0"/>
              </a:rPr>
              <a:t>is mentioned in the video below.   It relates to the initial low entropy of the universe and required a precision of one part in about 10^N, where N=10^123.  N is itself larger than the number of atoms in the universe.   </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hlinkClick r:id="rId2"/>
              </a:rPr>
              <a:t>Fine-tuning of the Universe</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910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88EBA-5D7E-5F17-2643-7B96F3B9C6C7}"/>
              </a:ext>
            </a:extLst>
          </p:cNvPr>
          <p:cNvSpPr txBox="1"/>
          <p:nvPr/>
        </p:nvSpPr>
        <p:spPr>
          <a:xfrm>
            <a:off x="450166" y="647114"/>
            <a:ext cx="11197883" cy="60016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Penrose is “agnostic” toward design yet doesn’t appeal to the multiverse because if the multiverse argument could explain fine-tuning, “we ought to be observing a much different universe than we do.”  This appears to be the same objection raised by Michael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Behe</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in </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The Edge of Evolution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S Mincho" panose="02020609040205080304" pitchFamily="49" charset="-128"/>
                <a:cs typeface="Times New Roman" panose="02020603050405020304" pitchFamily="18" charset="0"/>
              </a:rPr>
              <a:t>“On the finite random multiverse view, we should very likely live in a bare-bones world, with little or nothing in life beyond what's absolutely required to produce intelligent observers.”</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hlinkClick r:id="rId2"/>
              </a:rPr>
              <a:t>Roger Penrose interview (0-6:55)</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hlinkClick r:id="rId3"/>
              </a:rPr>
              <a:t>Roger Penrose and Fine Tuning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hlinkClick r:id="rId4"/>
              </a:rPr>
              <a:t>More on Roger Penrose and Fine Tuning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2326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57BACD-57C0-8CD9-92F7-76EED529FF6D}"/>
              </a:ext>
            </a:extLst>
          </p:cNvPr>
          <p:cNvSpPr txBox="1"/>
          <p:nvPr/>
        </p:nvSpPr>
        <p:spPr>
          <a:xfrm>
            <a:off x="618978" y="773723"/>
            <a:ext cx="11000935" cy="5293757"/>
          </a:xfrm>
          <a:prstGeom prst="rect">
            <a:avLst/>
          </a:prstGeom>
          <a:noFill/>
        </p:spPr>
        <p:txBody>
          <a:bodyPr wrap="square">
            <a:spAutoFit/>
          </a:bodyPr>
          <a:lstStyle/>
          <a:p>
            <a:pPr marL="0" marR="0">
              <a:spcBef>
                <a:spcPts val="0"/>
              </a:spcBef>
              <a:spcAft>
                <a:spcPts val="0"/>
              </a:spcAft>
            </a:pPr>
            <a:r>
              <a:rPr lang="en-US" sz="3200" dirty="0">
                <a:latin typeface="Times New Roman" panose="02020603050405020304" pitchFamily="18" charset="0"/>
                <a:ea typeface="Times New Roman" panose="02020603050405020304" pitchFamily="18" charset="0"/>
              </a:rPr>
              <a:t>T</a:t>
            </a:r>
            <a:r>
              <a:rPr lang="en-US" sz="3200" dirty="0">
                <a:effectLst/>
                <a:latin typeface="Times New Roman" panose="02020603050405020304" pitchFamily="18" charset="0"/>
                <a:ea typeface="Times New Roman" panose="02020603050405020304" pitchFamily="18" charset="0"/>
              </a:rPr>
              <a:t>he conditions on Earth and the laws of our universe are not only fine-tuned for </a:t>
            </a:r>
            <a:r>
              <a:rPr lang="en-US" sz="3200" dirty="0">
                <a:latin typeface="Times New Roman" panose="02020603050405020304" pitchFamily="18" charset="0"/>
                <a:ea typeface="Times New Roman" panose="02020603050405020304" pitchFamily="18" charset="0"/>
              </a:rPr>
              <a:t>life</a:t>
            </a:r>
            <a:r>
              <a:rPr lang="en-US" sz="3200" dirty="0">
                <a:effectLst/>
                <a:latin typeface="Times New Roman" panose="02020603050405020304" pitchFamily="18" charset="0"/>
                <a:ea typeface="Times New Roman" panose="02020603050405020304" pitchFamily="18" charset="0"/>
              </a:rPr>
              <a:t>, but apparently also for scientific discovery and technological progress, and the anthropic principle cannot explain this fine-tuning.  Although this </a:t>
            </a:r>
            <a:r>
              <a:rPr lang="en-US" sz="3200" dirty="0">
                <a:latin typeface="Times New Roman" panose="02020603050405020304" pitchFamily="18" charset="0"/>
                <a:ea typeface="Times New Roman" panose="02020603050405020304" pitchFamily="18" charset="0"/>
              </a:rPr>
              <a:t>fine-tuning</a:t>
            </a:r>
            <a:r>
              <a:rPr lang="en-US" sz="3200" dirty="0">
                <a:effectLst/>
                <a:latin typeface="Times New Roman" panose="02020603050405020304" pitchFamily="18" charset="0"/>
                <a:ea typeface="Times New Roman" panose="02020603050405020304" pitchFamily="18" charset="0"/>
              </a:rPr>
              <a:t> is not as well-documented as the fine-tuning for life, here are some resources which support it:</a:t>
            </a:r>
          </a:p>
          <a:p>
            <a:pPr marL="0" marR="0">
              <a:spcBef>
                <a:spcPts val="0"/>
              </a:spcBef>
              <a:spcAft>
                <a:spcPts val="0"/>
              </a:spcAft>
            </a:pPr>
            <a:endParaRPr lang="en-US" sz="32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hlinkClick r:id="rId2"/>
              </a:rPr>
              <a:t>Robin Collins chapter</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hlinkClick r:id="rId3"/>
              </a:rPr>
              <a:t>Fire Maker and Privileged Planet segments (25:52-56:05)</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latin typeface="Times New Roman" panose="02020603050405020304" pitchFamily="18" charset="0"/>
                <a:ea typeface="Times New Roman" panose="02020603050405020304" pitchFamily="18" charset="0"/>
                <a:hlinkClick r:id="rId4"/>
              </a:rPr>
              <a:t>Electronic Technology Shows Foresight in Nature - Eric Hedin</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784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9A3E9-77E6-AEE9-9325-F21D5A530371}"/>
              </a:ext>
            </a:extLst>
          </p:cNvPr>
          <p:cNvSpPr txBox="1"/>
          <p:nvPr/>
        </p:nvSpPr>
        <p:spPr>
          <a:xfrm>
            <a:off x="942535" y="1223889"/>
            <a:ext cx="10311620" cy="5016758"/>
          </a:xfrm>
          <a:prstGeom prst="rect">
            <a:avLst/>
          </a:prstGeom>
          <a:noFill/>
        </p:spPr>
        <p:txBody>
          <a:bodyPr wrap="square">
            <a:spAutoFit/>
          </a:bodyPr>
          <a:lstStyle/>
          <a:p>
            <a:r>
              <a:rPr lang="en-US" sz="3200" dirty="0">
                <a:effectLst/>
                <a:latin typeface="Times New Roman" panose="02020603050405020304" pitchFamily="18" charset="0"/>
                <a:ea typeface="Times New Roman" panose="02020603050405020304" pitchFamily="18" charset="0"/>
              </a:rPr>
              <a:t>If you believe </a:t>
            </a:r>
            <a:r>
              <a:rPr lang="en-US" sz="3200" dirty="0">
                <a:latin typeface="Times New Roman" panose="02020603050405020304" pitchFamily="18" charset="0"/>
                <a:ea typeface="Times New Roman" panose="02020603050405020304" pitchFamily="18" charset="0"/>
              </a:rPr>
              <a:t>a Creator</a:t>
            </a:r>
            <a:r>
              <a:rPr lang="en-US" sz="3200" dirty="0">
                <a:effectLst/>
                <a:latin typeface="Times New Roman" panose="02020603050405020304" pitchFamily="18" charset="0"/>
                <a:ea typeface="Times New Roman" panose="02020603050405020304" pitchFamily="18" charset="0"/>
              </a:rPr>
              <a:t> designed the laws of Nature to make life possible, why exclude </a:t>
            </a:r>
            <a:r>
              <a:rPr lang="en-US" sz="3200" i="1" dirty="0">
                <a:effectLst/>
                <a:latin typeface="Times New Roman" panose="02020603050405020304" pitchFamily="18" charset="0"/>
                <a:ea typeface="Times New Roman" panose="02020603050405020304" pitchFamily="18" charset="0"/>
              </a:rPr>
              <a:t>a priori</a:t>
            </a:r>
            <a:r>
              <a:rPr lang="en-US" sz="3200" dirty="0">
                <a:effectLst/>
                <a:latin typeface="Times New Roman" panose="02020603050405020304" pitchFamily="18" charset="0"/>
                <a:ea typeface="Times New Roman" panose="02020603050405020304" pitchFamily="18" charset="0"/>
              </a:rPr>
              <a:t> the possibility that </a:t>
            </a:r>
            <a:r>
              <a:rPr lang="en-US" sz="3200" dirty="0">
                <a:latin typeface="Times New Roman" panose="02020603050405020304" pitchFamily="18" charset="0"/>
                <a:ea typeface="Times New Roman" panose="02020603050405020304" pitchFamily="18" charset="0"/>
              </a:rPr>
              <a:t>this Creator</a:t>
            </a:r>
            <a:r>
              <a:rPr lang="en-US" sz="3200" dirty="0">
                <a:effectLst/>
                <a:latin typeface="Times New Roman" panose="02020603050405020304" pitchFamily="18" charset="0"/>
                <a:ea typeface="Times New Roman" panose="02020603050405020304" pitchFamily="18" charset="0"/>
              </a:rPr>
              <a:t> was still somehow involved after that in the creation of humans, especially when </a:t>
            </a:r>
            <a:r>
              <a:rPr lang="en-US" sz="3200" dirty="0">
                <a:latin typeface="Times New Roman" panose="02020603050405020304" pitchFamily="18" charset="0"/>
                <a:ea typeface="Times New Roman" panose="02020603050405020304" pitchFamily="18" charset="0"/>
              </a:rPr>
              <a:t>then</a:t>
            </a:r>
            <a:r>
              <a:rPr lang="en-US" sz="3200" dirty="0">
                <a:effectLst/>
                <a:latin typeface="Times New Roman" panose="02020603050405020304" pitchFamily="18" charset="0"/>
                <a:ea typeface="Times New Roman" panose="02020603050405020304" pitchFamily="18" charset="0"/>
              </a:rPr>
              <a:t> you are forced to believe that the four unintelligent forces of physics alone could have reorganized the fundamental particles of physics on Earth into nuclear power plants, cars, airplanes and smart phones? </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hlinkClick r:id="rId2"/>
              </a:rPr>
              <a:t>Why Evolution is Different, part I (0-14:06)</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latin typeface="Times New Roman" panose="02020603050405020304" pitchFamily="18" charset="0"/>
                <a:ea typeface="Times New Roman" panose="02020603050405020304" pitchFamily="18" charset="0"/>
              </a:rPr>
              <a:t>(English, Spanish, Polish and Dutch subtitles)</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8142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747</TotalTime>
  <Words>1379</Words>
  <Application>Microsoft Office PowerPoint</Application>
  <PresentationFormat>Widescreen</PresentationFormat>
  <Paragraphs>50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Cambria</vt:lpstr>
      <vt:lpstr>Century Gothic</vt:lpstr>
      <vt:lpstr>Times New Roman</vt:lpstr>
      <vt:lpstr>Wingdings 3</vt:lpstr>
      <vt:lpstr>Ion</vt:lpstr>
      <vt:lpstr>PowerPoint Presentation</vt:lpstr>
      <vt:lpstr>PowerPoint Presentation</vt:lpstr>
      <vt:lpstr>PowerPoint Presentation</vt:lpstr>
      <vt:lpstr>A Mathematician’s View of Evolution (English and Spanish subtitles)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Carnivorous Plant Example</vt:lpstr>
      <vt:lpstr>Irreducible complexity is ubiquitous in living things, the carnivorous plants are special only in that:  “…it appears to be hard even to imagine clearcut selective advantages for all the thousands of postulated intermediate steps in a gradual scenario…for the origin of the complex carnivorous plant structures examined above.”—Lӧnnig and Becker</vt:lpstr>
      <vt:lpstr>PowerPoint Presentation</vt:lpstr>
      <vt:lpstr>"[quoting Nachtwey 1959] 'Even a perfect suction trap displaying the astonishing ability to rapidly catch animals would have no advantage in the struggle for life because the prey would not be digested. Conversely, the production of highly effective digestive juices would be of no avail for the tip of a leaf as long as it could not capture the prey, which is absolutely necessary. But even if suction trap and digestive juices cooperated, nothing would be gained in the struggle for life. The dissolved proteins must also be absorbed and metabolized to species-specific proteins. The formation of the suction trap requires the perfect cooperation of many different genes and developmental factors. At the end a benefit is reached in the struggle for life, but not by any evolutionary stage.' Nachtwey concluded that none of the contemporary evolutionary theories was able to answer these questions, proposing that the answer might lie outside the present scientific paradigms."—Lӧnnig and Becker</vt:lpstr>
      <vt:lpstr>PowerPoint Presentation</vt:lpstr>
      <vt:lpstr>PowerPoint Presentation</vt:lpstr>
      <vt:lpstr>Other links:  Summer 2023 Class at Faith Lutheran Albuquerque  In the Beginning and Other Essays on Intelligent Design  https://math.utep.edu/Faculty/sewell/articles/summary.pptx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Granville Sewell</dc:creator>
  <cp:lastModifiedBy>Granville Sewell</cp:lastModifiedBy>
  <cp:revision>191</cp:revision>
  <dcterms:created xsi:type="dcterms:W3CDTF">2023-06-25T20:43:36Z</dcterms:created>
  <dcterms:modified xsi:type="dcterms:W3CDTF">2024-09-17T18:22:13Z</dcterms:modified>
</cp:coreProperties>
</file>